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9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EB17A6-3565-4C15-8EF2-FB5B3B07126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70F66A0-7520-4B6E-B1C3-0A89AF3FC1EE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da-DK" sz="1600" b="1" dirty="0">
              <a:solidFill>
                <a:schemeClr val="accent2"/>
              </a:solidFill>
            </a:rPr>
            <a:t>Feb</a:t>
          </a:r>
          <a:endParaRPr lang="en-GB" sz="1600" b="1" dirty="0">
            <a:solidFill>
              <a:schemeClr val="accent2"/>
            </a:solidFill>
          </a:endParaRPr>
        </a:p>
      </dgm:t>
    </dgm:pt>
    <dgm:pt modelId="{CF0784CA-2055-4B45-A4AD-45AE5BBA55B4}" type="parTrans" cxnId="{F5A505C6-1BFD-4C86-8D13-F0B1FEB925B2}">
      <dgm:prSet/>
      <dgm:spPr/>
      <dgm:t>
        <a:bodyPr/>
        <a:lstStyle/>
        <a:p>
          <a:endParaRPr lang="en-GB" sz="1600"/>
        </a:p>
      </dgm:t>
    </dgm:pt>
    <dgm:pt modelId="{7358ABF2-4A89-4721-8A12-277AAD4763FC}" type="sibTrans" cxnId="{F5A505C6-1BFD-4C86-8D13-F0B1FEB925B2}">
      <dgm:prSet custT="1"/>
      <dgm:spPr/>
      <dgm:t>
        <a:bodyPr/>
        <a:lstStyle/>
        <a:p>
          <a:endParaRPr lang="en-GB" sz="1600" dirty="0"/>
        </a:p>
      </dgm:t>
    </dgm:pt>
    <dgm:pt modelId="{24C12B4A-8460-4675-B610-2FDA921AFBA7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da-DK" sz="1600" b="1" dirty="0">
              <a:solidFill>
                <a:schemeClr val="accent2"/>
              </a:solidFill>
            </a:rPr>
            <a:t>April</a:t>
          </a:r>
          <a:endParaRPr lang="en-GB" sz="1600" b="1" dirty="0">
            <a:solidFill>
              <a:schemeClr val="accent2"/>
            </a:solidFill>
          </a:endParaRPr>
        </a:p>
      </dgm:t>
    </dgm:pt>
    <dgm:pt modelId="{DB1AE6F4-FAF0-433A-8FB8-12B9C90DBEAB}" type="parTrans" cxnId="{C3256F42-0740-462C-BD9B-EAC0D42BE8BE}">
      <dgm:prSet/>
      <dgm:spPr/>
      <dgm:t>
        <a:bodyPr/>
        <a:lstStyle/>
        <a:p>
          <a:endParaRPr lang="en-GB" sz="1600"/>
        </a:p>
      </dgm:t>
    </dgm:pt>
    <dgm:pt modelId="{6F474D6A-E2D8-470F-AA74-0355E2062BB7}" type="sibTrans" cxnId="{C3256F42-0740-462C-BD9B-EAC0D42BE8BE}">
      <dgm:prSet custT="1"/>
      <dgm:spPr/>
      <dgm:t>
        <a:bodyPr/>
        <a:lstStyle/>
        <a:p>
          <a:endParaRPr lang="en-GB" sz="1600" dirty="0"/>
        </a:p>
      </dgm:t>
    </dgm:pt>
    <dgm:pt modelId="{9BA5EB88-666E-4B1B-9EC6-AD54E0E89584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da-DK" sz="1600" dirty="0">
              <a:solidFill>
                <a:schemeClr val="accent2"/>
              </a:solidFill>
            </a:rPr>
            <a:t>Maj</a:t>
          </a:r>
          <a:endParaRPr lang="en-GB" sz="1600" dirty="0">
            <a:solidFill>
              <a:schemeClr val="accent2"/>
            </a:solidFill>
          </a:endParaRPr>
        </a:p>
      </dgm:t>
    </dgm:pt>
    <dgm:pt modelId="{528C9EC8-0154-457A-BE35-0863DC5265F4}" type="parTrans" cxnId="{D7D70D88-5275-4A47-840B-FAD8FF613E74}">
      <dgm:prSet/>
      <dgm:spPr/>
      <dgm:t>
        <a:bodyPr/>
        <a:lstStyle/>
        <a:p>
          <a:endParaRPr lang="en-GB" sz="1600"/>
        </a:p>
      </dgm:t>
    </dgm:pt>
    <dgm:pt modelId="{BC5744E2-D12C-4425-B50B-3881F6498A0F}" type="sibTrans" cxnId="{D7D70D88-5275-4A47-840B-FAD8FF613E74}">
      <dgm:prSet custT="1"/>
      <dgm:spPr/>
      <dgm:t>
        <a:bodyPr/>
        <a:lstStyle/>
        <a:p>
          <a:endParaRPr lang="en-GB" sz="1600" dirty="0"/>
        </a:p>
      </dgm:t>
    </dgm:pt>
    <dgm:pt modelId="{055A99E2-F87B-40D8-B274-05E938F53C86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da-DK" sz="1600" dirty="0">
              <a:solidFill>
                <a:schemeClr val="accent2"/>
              </a:solidFill>
            </a:rPr>
            <a:t>sep</a:t>
          </a:r>
          <a:endParaRPr lang="en-GB" sz="1600" dirty="0">
            <a:solidFill>
              <a:schemeClr val="accent2"/>
            </a:solidFill>
          </a:endParaRPr>
        </a:p>
      </dgm:t>
    </dgm:pt>
    <dgm:pt modelId="{54BA6D65-F8E3-40BB-B2CE-09F9DBB19399}" type="parTrans" cxnId="{E2D89C5D-7BCF-40F7-B101-32090E6FA6A6}">
      <dgm:prSet/>
      <dgm:spPr/>
      <dgm:t>
        <a:bodyPr/>
        <a:lstStyle/>
        <a:p>
          <a:endParaRPr lang="en-GB" sz="1600"/>
        </a:p>
      </dgm:t>
    </dgm:pt>
    <dgm:pt modelId="{A0CFBB8A-4557-4261-AEF4-66B3187FA75F}" type="sibTrans" cxnId="{E2D89C5D-7BCF-40F7-B101-32090E6FA6A6}">
      <dgm:prSet custT="1"/>
      <dgm:spPr/>
      <dgm:t>
        <a:bodyPr/>
        <a:lstStyle/>
        <a:p>
          <a:endParaRPr lang="en-GB" sz="1600" dirty="0"/>
        </a:p>
      </dgm:t>
    </dgm:pt>
    <dgm:pt modelId="{BF5A9CC9-0B14-461E-9F9A-C9ED8F2A1C73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da-DK" sz="1600" b="1" dirty="0">
              <a:solidFill>
                <a:schemeClr val="accent2"/>
              </a:solidFill>
            </a:rPr>
            <a:t>Dec</a:t>
          </a:r>
          <a:endParaRPr lang="en-GB" sz="1600" b="1" dirty="0">
            <a:solidFill>
              <a:schemeClr val="accent2"/>
            </a:solidFill>
          </a:endParaRPr>
        </a:p>
      </dgm:t>
    </dgm:pt>
    <dgm:pt modelId="{48F0FD81-38CE-4C25-BB9F-A24DADC4B243}" type="parTrans" cxnId="{0578DE9E-7712-468D-B39E-DD635A9BFF97}">
      <dgm:prSet/>
      <dgm:spPr/>
      <dgm:t>
        <a:bodyPr/>
        <a:lstStyle/>
        <a:p>
          <a:endParaRPr lang="en-GB" sz="1600"/>
        </a:p>
      </dgm:t>
    </dgm:pt>
    <dgm:pt modelId="{4EC78B8C-05C4-41DC-B98F-CCD52E144E3E}" type="sibTrans" cxnId="{0578DE9E-7712-468D-B39E-DD635A9BFF97}">
      <dgm:prSet custT="1"/>
      <dgm:spPr/>
      <dgm:t>
        <a:bodyPr/>
        <a:lstStyle/>
        <a:p>
          <a:endParaRPr lang="en-GB" sz="1600" dirty="0"/>
        </a:p>
      </dgm:t>
    </dgm:pt>
    <dgm:pt modelId="{7F1F3C5F-049C-4EE1-8929-FF32EDEA1B27}" type="pres">
      <dgm:prSet presAssocID="{FBEB17A6-3565-4C15-8EF2-FB5B3B071264}" presName="cycle" presStyleCnt="0">
        <dgm:presLayoutVars>
          <dgm:dir/>
          <dgm:resizeHandles val="exact"/>
        </dgm:presLayoutVars>
      </dgm:prSet>
      <dgm:spPr/>
    </dgm:pt>
    <dgm:pt modelId="{1DEFEBB8-274C-4C53-AF5B-A7F1ED47E753}" type="pres">
      <dgm:prSet presAssocID="{270F66A0-7520-4B6E-B1C3-0A89AF3FC1EE}" presName="node" presStyleLbl="node1" presStyleIdx="0" presStyleCnt="5" custScaleX="95897" custScaleY="96917" custRadScaleRad="103237" custRadScaleInc="12198">
        <dgm:presLayoutVars>
          <dgm:bulletEnabled val="1"/>
        </dgm:presLayoutVars>
      </dgm:prSet>
      <dgm:spPr/>
    </dgm:pt>
    <dgm:pt modelId="{1EA28BD2-74F2-4CB7-8740-B20C627F6260}" type="pres">
      <dgm:prSet presAssocID="{7358ABF2-4A89-4721-8A12-277AAD4763FC}" presName="sibTrans" presStyleLbl="sibTrans2D1" presStyleIdx="0" presStyleCnt="5"/>
      <dgm:spPr/>
    </dgm:pt>
    <dgm:pt modelId="{4ECD98DD-3F6F-4B2D-85E6-5687C258B3C0}" type="pres">
      <dgm:prSet presAssocID="{7358ABF2-4A89-4721-8A12-277AAD4763FC}" presName="connectorText" presStyleLbl="sibTrans2D1" presStyleIdx="0" presStyleCnt="5"/>
      <dgm:spPr/>
    </dgm:pt>
    <dgm:pt modelId="{A8110A68-B4C9-416F-8F10-245F6BFDAFDD}" type="pres">
      <dgm:prSet presAssocID="{24C12B4A-8460-4675-B610-2FDA921AFBA7}" presName="node" presStyleLbl="node1" presStyleIdx="1" presStyleCnt="5" custScaleX="91647" custScaleY="91388" custRadScaleRad="99502" custRadScaleInc="2515">
        <dgm:presLayoutVars>
          <dgm:bulletEnabled val="1"/>
        </dgm:presLayoutVars>
      </dgm:prSet>
      <dgm:spPr/>
    </dgm:pt>
    <dgm:pt modelId="{EA3E0761-029C-4427-B18E-14D8F984BCC3}" type="pres">
      <dgm:prSet presAssocID="{6F474D6A-E2D8-470F-AA74-0355E2062BB7}" presName="sibTrans" presStyleLbl="sibTrans2D1" presStyleIdx="1" presStyleCnt="5"/>
      <dgm:spPr/>
    </dgm:pt>
    <dgm:pt modelId="{CAC33CC3-057A-4533-A98F-2CA434BF775A}" type="pres">
      <dgm:prSet presAssocID="{6F474D6A-E2D8-470F-AA74-0355E2062BB7}" presName="connectorText" presStyleLbl="sibTrans2D1" presStyleIdx="1" presStyleCnt="5"/>
      <dgm:spPr/>
    </dgm:pt>
    <dgm:pt modelId="{C72CBB77-55FC-4869-8877-3677723065AF}" type="pres">
      <dgm:prSet presAssocID="{9BA5EB88-666E-4B1B-9EC6-AD54E0E89584}" presName="node" presStyleLbl="node1" presStyleIdx="2" presStyleCnt="5" custScaleX="103393" custScaleY="104563">
        <dgm:presLayoutVars>
          <dgm:bulletEnabled val="1"/>
        </dgm:presLayoutVars>
      </dgm:prSet>
      <dgm:spPr/>
    </dgm:pt>
    <dgm:pt modelId="{F3BB047A-DA78-43A5-A666-00FF3B3215F6}" type="pres">
      <dgm:prSet presAssocID="{BC5744E2-D12C-4425-B50B-3881F6498A0F}" presName="sibTrans" presStyleLbl="sibTrans2D1" presStyleIdx="2" presStyleCnt="5"/>
      <dgm:spPr/>
    </dgm:pt>
    <dgm:pt modelId="{0F8303D0-B36B-42F1-8D16-33363362A532}" type="pres">
      <dgm:prSet presAssocID="{BC5744E2-D12C-4425-B50B-3881F6498A0F}" presName="connectorText" presStyleLbl="sibTrans2D1" presStyleIdx="2" presStyleCnt="5"/>
      <dgm:spPr/>
    </dgm:pt>
    <dgm:pt modelId="{B49BA81B-E91B-495B-803A-71B5A7610D20}" type="pres">
      <dgm:prSet presAssocID="{055A99E2-F87B-40D8-B274-05E938F53C86}" presName="node" presStyleLbl="node1" presStyleIdx="3" presStyleCnt="5" custScaleX="94967" custScaleY="97464" custRadScaleRad="98600" custRadScaleInc="-16114">
        <dgm:presLayoutVars>
          <dgm:bulletEnabled val="1"/>
        </dgm:presLayoutVars>
      </dgm:prSet>
      <dgm:spPr/>
    </dgm:pt>
    <dgm:pt modelId="{A1D304C5-7099-4DA2-B532-AB6125E4FBC4}" type="pres">
      <dgm:prSet presAssocID="{A0CFBB8A-4557-4261-AEF4-66B3187FA75F}" presName="sibTrans" presStyleLbl="sibTrans2D1" presStyleIdx="3" presStyleCnt="5"/>
      <dgm:spPr/>
    </dgm:pt>
    <dgm:pt modelId="{01636DE9-9393-4C19-9312-79EB2DA86DFD}" type="pres">
      <dgm:prSet presAssocID="{A0CFBB8A-4557-4261-AEF4-66B3187FA75F}" presName="connectorText" presStyleLbl="sibTrans2D1" presStyleIdx="3" presStyleCnt="5"/>
      <dgm:spPr/>
    </dgm:pt>
    <dgm:pt modelId="{A384CAFD-DE1E-4676-875A-B947B53F05CA}" type="pres">
      <dgm:prSet presAssocID="{BF5A9CC9-0B14-461E-9F9A-C9ED8F2A1C73}" presName="node" presStyleLbl="node1" presStyleIdx="4" presStyleCnt="5" custScaleX="96433" custScaleY="95830" custRadScaleRad="100218" custRadScaleInc="-3063">
        <dgm:presLayoutVars>
          <dgm:bulletEnabled val="1"/>
        </dgm:presLayoutVars>
      </dgm:prSet>
      <dgm:spPr/>
    </dgm:pt>
    <dgm:pt modelId="{868C1594-C372-47B6-8E9B-0591CF32D04A}" type="pres">
      <dgm:prSet presAssocID="{4EC78B8C-05C4-41DC-B98F-CCD52E144E3E}" presName="sibTrans" presStyleLbl="sibTrans2D1" presStyleIdx="4" presStyleCnt="5"/>
      <dgm:spPr/>
    </dgm:pt>
    <dgm:pt modelId="{4EBAB8FA-D67F-4CAD-A98A-FCA133DAC27E}" type="pres">
      <dgm:prSet presAssocID="{4EC78B8C-05C4-41DC-B98F-CCD52E144E3E}" presName="connectorText" presStyleLbl="sibTrans2D1" presStyleIdx="4" presStyleCnt="5"/>
      <dgm:spPr/>
    </dgm:pt>
  </dgm:ptLst>
  <dgm:cxnLst>
    <dgm:cxn modelId="{9BAF5C01-99B2-48C5-8109-AA2D26020F37}" type="presOf" srcId="{7358ABF2-4A89-4721-8A12-277AAD4763FC}" destId="{1EA28BD2-74F2-4CB7-8740-B20C627F6260}" srcOrd="0" destOrd="0" presId="urn:microsoft.com/office/officeart/2005/8/layout/cycle2"/>
    <dgm:cxn modelId="{D2945808-B6B4-4BDF-96B9-A0FD6568E3F5}" type="presOf" srcId="{9BA5EB88-666E-4B1B-9EC6-AD54E0E89584}" destId="{C72CBB77-55FC-4869-8877-3677723065AF}" srcOrd="0" destOrd="0" presId="urn:microsoft.com/office/officeart/2005/8/layout/cycle2"/>
    <dgm:cxn modelId="{7BCB410C-293A-4452-930F-8495A6DBF025}" type="presOf" srcId="{055A99E2-F87B-40D8-B274-05E938F53C86}" destId="{B49BA81B-E91B-495B-803A-71B5A7610D20}" srcOrd="0" destOrd="0" presId="urn:microsoft.com/office/officeart/2005/8/layout/cycle2"/>
    <dgm:cxn modelId="{3BE9580F-0812-412D-9DC3-781C5BB28A74}" type="presOf" srcId="{6F474D6A-E2D8-470F-AA74-0355E2062BB7}" destId="{EA3E0761-029C-4427-B18E-14D8F984BCC3}" srcOrd="0" destOrd="0" presId="urn:microsoft.com/office/officeart/2005/8/layout/cycle2"/>
    <dgm:cxn modelId="{C3256F42-0740-462C-BD9B-EAC0D42BE8BE}" srcId="{FBEB17A6-3565-4C15-8EF2-FB5B3B071264}" destId="{24C12B4A-8460-4675-B610-2FDA921AFBA7}" srcOrd="1" destOrd="0" parTransId="{DB1AE6F4-FAF0-433A-8FB8-12B9C90DBEAB}" sibTransId="{6F474D6A-E2D8-470F-AA74-0355E2062BB7}"/>
    <dgm:cxn modelId="{A64EF34A-6004-42B6-B0A1-92484320A0E5}" type="presOf" srcId="{6F474D6A-E2D8-470F-AA74-0355E2062BB7}" destId="{CAC33CC3-057A-4533-A98F-2CA434BF775A}" srcOrd="1" destOrd="0" presId="urn:microsoft.com/office/officeart/2005/8/layout/cycle2"/>
    <dgm:cxn modelId="{E2D89C5D-7BCF-40F7-B101-32090E6FA6A6}" srcId="{FBEB17A6-3565-4C15-8EF2-FB5B3B071264}" destId="{055A99E2-F87B-40D8-B274-05E938F53C86}" srcOrd="3" destOrd="0" parTransId="{54BA6D65-F8E3-40BB-B2CE-09F9DBB19399}" sibTransId="{A0CFBB8A-4557-4261-AEF4-66B3187FA75F}"/>
    <dgm:cxn modelId="{3DAE905E-28E4-4186-BF5B-0A4E1CDA8FB3}" type="presOf" srcId="{4EC78B8C-05C4-41DC-B98F-CCD52E144E3E}" destId="{868C1594-C372-47B6-8E9B-0591CF32D04A}" srcOrd="0" destOrd="0" presId="urn:microsoft.com/office/officeart/2005/8/layout/cycle2"/>
    <dgm:cxn modelId="{BB088072-EF5F-4FBD-ADAD-035C83F082DE}" type="presOf" srcId="{BF5A9CC9-0B14-461E-9F9A-C9ED8F2A1C73}" destId="{A384CAFD-DE1E-4676-875A-B947B53F05CA}" srcOrd="0" destOrd="0" presId="urn:microsoft.com/office/officeart/2005/8/layout/cycle2"/>
    <dgm:cxn modelId="{48A51F78-8523-4ADB-B578-16FE3B79C1D1}" type="presOf" srcId="{24C12B4A-8460-4675-B610-2FDA921AFBA7}" destId="{A8110A68-B4C9-416F-8F10-245F6BFDAFDD}" srcOrd="0" destOrd="0" presId="urn:microsoft.com/office/officeart/2005/8/layout/cycle2"/>
    <dgm:cxn modelId="{74EF3A7C-45B6-4091-990B-C41371781E5E}" type="presOf" srcId="{FBEB17A6-3565-4C15-8EF2-FB5B3B071264}" destId="{7F1F3C5F-049C-4EE1-8929-FF32EDEA1B27}" srcOrd="0" destOrd="0" presId="urn:microsoft.com/office/officeart/2005/8/layout/cycle2"/>
    <dgm:cxn modelId="{AEFAAE7D-E48D-426F-99AB-5C22CCF55710}" type="presOf" srcId="{BC5744E2-D12C-4425-B50B-3881F6498A0F}" destId="{0F8303D0-B36B-42F1-8D16-33363362A532}" srcOrd="1" destOrd="0" presId="urn:microsoft.com/office/officeart/2005/8/layout/cycle2"/>
    <dgm:cxn modelId="{5DCD197F-19D4-4887-9B40-8742C879B8A1}" type="presOf" srcId="{4EC78B8C-05C4-41DC-B98F-CCD52E144E3E}" destId="{4EBAB8FA-D67F-4CAD-A98A-FCA133DAC27E}" srcOrd="1" destOrd="0" presId="urn:microsoft.com/office/officeart/2005/8/layout/cycle2"/>
    <dgm:cxn modelId="{D7D70D88-5275-4A47-840B-FAD8FF613E74}" srcId="{FBEB17A6-3565-4C15-8EF2-FB5B3B071264}" destId="{9BA5EB88-666E-4B1B-9EC6-AD54E0E89584}" srcOrd="2" destOrd="0" parTransId="{528C9EC8-0154-457A-BE35-0863DC5265F4}" sibTransId="{BC5744E2-D12C-4425-B50B-3881F6498A0F}"/>
    <dgm:cxn modelId="{0578DE9E-7712-468D-B39E-DD635A9BFF97}" srcId="{FBEB17A6-3565-4C15-8EF2-FB5B3B071264}" destId="{BF5A9CC9-0B14-461E-9F9A-C9ED8F2A1C73}" srcOrd="4" destOrd="0" parTransId="{48F0FD81-38CE-4C25-BB9F-A24DADC4B243}" sibTransId="{4EC78B8C-05C4-41DC-B98F-CCD52E144E3E}"/>
    <dgm:cxn modelId="{312F519F-526A-46A9-A4FE-2E51A162BEB1}" type="presOf" srcId="{7358ABF2-4A89-4721-8A12-277AAD4763FC}" destId="{4ECD98DD-3F6F-4B2D-85E6-5687C258B3C0}" srcOrd="1" destOrd="0" presId="urn:microsoft.com/office/officeart/2005/8/layout/cycle2"/>
    <dgm:cxn modelId="{3BAB20AD-D823-479E-989A-FFDCEF00910F}" type="presOf" srcId="{BC5744E2-D12C-4425-B50B-3881F6498A0F}" destId="{F3BB047A-DA78-43A5-A666-00FF3B3215F6}" srcOrd="0" destOrd="0" presId="urn:microsoft.com/office/officeart/2005/8/layout/cycle2"/>
    <dgm:cxn modelId="{F5A505C6-1BFD-4C86-8D13-F0B1FEB925B2}" srcId="{FBEB17A6-3565-4C15-8EF2-FB5B3B071264}" destId="{270F66A0-7520-4B6E-B1C3-0A89AF3FC1EE}" srcOrd="0" destOrd="0" parTransId="{CF0784CA-2055-4B45-A4AD-45AE5BBA55B4}" sibTransId="{7358ABF2-4A89-4721-8A12-277AAD4763FC}"/>
    <dgm:cxn modelId="{6C4368DE-741B-4AD5-BDE0-460A73F2FA87}" type="presOf" srcId="{A0CFBB8A-4557-4261-AEF4-66B3187FA75F}" destId="{01636DE9-9393-4C19-9312-79EB2DA86DFD}" srcOrd="1" destOrd="0" presId="urn:microsoft.com/office/officeart/2005/8/layout/cycle2"/>
    <dgm:cxn modelId="{1D91A3E0-2615-445F-895D-5E69702EB0E0}" type="presOf" srcId="{270F66A0-7520-4B6E-B1C3-0A89AF3FC1EE}" destId="{1DEFEBB8-274C-4C53-AF5B-A7F1ED47E753}" srcOrd="0" destOrd="0" presId="urn:microsoft.com/office/officeart/2005/8/layout/cycle2"/>
    <dgm:cxn modelId="{2BF40EE1-030B-4B94-B7CC-5C56A95A079C}" type="presOf" srcId="{A0CFBB8A-4557-4261-AEF4-66B3187FA75F}" destId="{A1D304C5-7099-4DA2-B532-AB6125E4FBC4}" srcOrd="0" destOrd="0" presId="urn:microsoft.com/office/officeart/2005/8/layout/cycle2"/>
    <dgm:cxn modelId="{0CA06A18-A36C-4B65-B6E1-998D0C86DFAD}" type="presParOf" srcId="{7F1F3C5F-049C-4EE1-8929-FF32EDEA1B27}" destId="{1DEFEBB8-274C-4C53-AF5B-A7F1ED47E753}" srcOrd="0" destOrd="0" presId="urn:microsoft.com/office/officeart/2005/8/layout/cycle2"/>
    <dgm:cxn modelId="{65D28878-5542-461C-AABD-3A8C3C299E99}" type="presParOf" srcId="{7F1F3C5F-049C-4EE1-8929-FF32EDEA1B27}" destId="{1EA28BD2-74F2-4CB7-8740-B20C627F6260}" srcOrd="1" destOrd="0" presId="urn:microsoft.com/office/officeart/2005/8/layout/cycle2"/>
    <dgm:cxn modelId="{6AD0470A-EB5A-42CA-A4D9-CA36C2749393}" type="presParOf" srcId="{1EA28BD2-74F2-4CB7-8740-B20C627F6260}" destId="{4ECD98DD-3F6F-4B2D-85E6-5687C258B3C0}" srcOrd="0" destOrd="0" presId="urn:microsoft.com/office/officeart/2005/8/layout/cycle2"/>
    <dgm:cxn modelId="{E989BE46-7F53-49E7-981E-0E0424EA3FF2}" type="presParOf" srcId="{7F1F3C5F-049C-4EE1-8929-FF32EDEA1B27}" destId="{A8110A68-B4C9-416F-8F10-245F6BFDAFDD}" srcOrd="2" destOrd="0" presId="urn:microsoft.com/office/officeart/2005/8/layout/cycle2"/>
    <dgm:cxn modelId="{5A4F061F-B332-4A66-A2F9-EAEE0878BB16}" type="presParOf" srcId="{7F1F3C5F-049C-4EE1-8929-FF32EDEA1B27}" destId="{EA3E0761-029C-4427-B18E-14D8F984BCC3}" srcOrd="3" destOrd="0" presId="urn:microsoft.com/office/officeart/2005/8/layout/cycle2"/>
    <dgm:cxn modelId="{15BBD32A-1D45-45B0-920D-73D4EF1ECC89}" type="presParOf" srcId="{EA3E0761-029C-4427-B18E-14D8F984BCC3}" destId="{CAC33CC3-057A-4533-A98F-2CA434BF775A}" srcOrd="0" destOrd="0" presId="urn:microsoft.com/office/officeart/2005/8/layout/cycle2"/>
    <dgm:cxn modelId="{5D27B256-491F-4CB5-B7EA-AACC5A33C454}" type="presParOf" srcId="{7F1F3C5F-049C-4EE1-8929-FF32EDEA1B27}" destId="{C72CBB77-55FC-4869-8877-3677723065AF}" srcOrd="4" destOrd="0" presId="urn:microsoft.com/office/officeart/2005/8/layout/cycle2"/>
    <dgm:cxn modelId="{E3C594D3-6163-41AE-8256-7A1934360EEC}" type="presParOf" srcId="{7F1F3C5F-049C-4EE1-8929-FF32EDEA1B27}" destId="{F3BB047A-DA78-43A5-A666-00FF3B3215F6}" srcOrd="5" destOrd="0" presId="urn:microsoft.com/office/officeart/2005/8/layout/cycle2"/>
    <dgm:cxn modelId="{76781CC6-95DD-4D19-B35C-4AA92A836D56}" type="presParOf" srcId="{F3BB047A-DA78-43A5-A666-00FF3B3215F6}" destId="{0F8303D0-B36B-42F1-8D16-33363362A532}" srcOrd="0" destOrd="0" presId="urn:microsoft.com/office/officeart/2005/8/layout/cycle2"/>
    <dgm:cxn modelId="{5C63302A-58B7-4F47-88A6-8063C8D40C50}" type="presParOf" srcId="{7F1F3C5F-049C-4EE1-8929-FF32EDEA1B27}" destId="{B49BA81B-E91B-495B-803A-71B5A7610D20}" srcOrd="6" destOrd="0" presId="urn:microsoft.com/office/officeart/2005/8/layout/cycle2"/>
    <dgm:cxn modelId="{8E001BA8-C0DF-4B87-988E-01D503533CB4}" type="presParOf" srcId="{7F1F3C5F-049C-4EE1-8929-FF32EDEA1B27}" destId="{A1D304C5-7099-4DA2-B532-AB6125E4FBC4}" srcOrd="7" destOrd="0" presId="urn:microsoft.com/office/officeart/2005/8/layout/cycle2"/>
    <dgm:cxn modelId="{B56DDCAC-0556-4F90-9E52-089A3880A256}" type="presParOf" srcId="{A1D304C5-7099-4DA2-B532-AB6125E4FBC4}" destId="{01636DE9-9393-4C19-9312-79EB2DA86DFD}" srcOrd="0" destOrd="0" presId="urn:microsoft.com/office/officeart/2005/8/layout/cycle2"/>
    <dgm:cxn modelId="{C2CFB5CE-0472-4A7B-B497-05DBBF723C50}" type="presParOf" srcId="{7F1F3C5F-049C-4EE1-8929-FF32EDEA1B27}" destId="{A384CAFD-DE1E-4676-875A-B947B53F05CA}" srcOrd="8" destOrd="0" presId="urn:microsoft.com/office/officeart/2005/8/layout/cycle2"/>
    <dgm:cxn modelId="{786A64F6-C8E3-46CA-9860-18AB039E17C5}" type="presParOf" srcId="{7F1F3C5F-049C-4EE1-8929-FF32EDEA1B27}" destId="{868C1594-C372-47B6-8E9B-0591CF32D04A}" srcOrd="9" destOrd="0" presId="urn:microsoft.com/office/officeart/2005/8/layout/cycle2"/>
    <dgm:cxn modelId="{D0DB2FF0-E9BD-41FD-84B4-4FDD62D1DE9F}" type="presParOf" srcId="{868C1594-C372-47B6-8E9B-0591CF32D04A}" destId="{4EBAB8FA-D67F-4CAD-A98A-FCA133DAC27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EFEBB8-274C-4C53-AF5B-A7F1ED47E753}">
      <dsp:nvSpPr>
        <dsp:cNvPr id="0" name=""/>
        <dsp:cNvSpPr/>
      </dsp:nvSpPr>
      <dsp:spPr>
        <a:xfrm>
          <a:off x="1060977" y="0"/>
          <a:ext cx="691713" cy="699070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1" kern="1200" dirty="0">
              <a:solidFill>
                <a:schemeClr val="accent2"/>
              </a:solidFill>
            </a:rPr>
            <a:t>Feb</a:t>
          </a:r>
          <a:endParaRPr lang="en-GB" sz="1600" b="1" kern="1200" dirty="0">
            <a:solidFill>
              <a:schemeClr val="accent2"/>
            </a:solidFill>
          </a:endParaRPr>
        </a:p>
      </dsp:txBody>
      <dsp:txXfrm>
        <a:off x="1162276" y="102376"/>
        <a:ext cx="489115" cy="494318"/>
      </dsp:txXfrm>
    </dsp:sp>
    <dsp:sp modelId="{1EA28BD2-74F2-4CB7-8740-B20C627F6260}">
      <dsp:nvSpPr>
        <dsp:cNvPr id="0" name=""/>
        <dsp:cNvSpPr/>
      </dsp:nvSpPr>
      <dsp:spPr>
        <a:xfrm rot="2352390">
          <a:off x="1715749" y="557443"/>
          <a:ext cx="190314" cy="2434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</dsp:txBody>
      <dsp:txXfrm>
        <a:off x="1722176" y="588086"/>
        <a:ext cx="133220" cy="146065"/>
      </dsp:txXfrm>
    </dsp:sp>
    <dsp:sp modelId="{A8110A68-B4C9-416F-8F10-245F6BFDAFDD}">
      <dsp:nvSpPr>
        <dsp:cNvPr id="0" name=""/>
        <dsp:cNvSpPr/>
      </dsp:nvSpPr>
      <dsp:spPr>
        <a:xfrm>
          <a:off x="1879500" y="675162"/>
          <a:ext cx="661057" cy="659189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1" kern="1200" dirty="0">
              <a:solidFill>
                <a:schemeClr val="accent2"/>
              </a:solidFill>
            </a:rPr>
            <a:t>April</a:t>
          </a:r>
          <a:endParaRPr lang="en-GB" sz="1600" b="1" kern="1200" dirty="0">
            <a:solidFill>
              <a:schemeClr val="accent2"/>
            </a:solidFill>
          </a:endParaRPr>
        </a:p>
      </dsp:txBody>
      <dsp:txXfrm>
        <a:off x="1976310" y="771698"/>
        <a:ext cx="467437" cy="466117"/>
      </dsp:txXfrm>
    </dsp:sp>
    <dsp:sp modelId="{EA3E0761-029C-4427-B18E-14D8F984BCC3}">
      <dsp:nvSpPr>
        <dsp:cNvPr id="0" name=""/>
        <dsp:cNvSpPr/>
      </dsp:nvSpPr>
      <dsp:spPr>
        <a:xfrm rot="6495152">
          <a:off x="1955872" y="1362846"/>
          <a:ext cx="191832" cy="2434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</dsp:txBody>
      <dsp:txXfrm rot="10800000">
        <a:off x="1993659" y="1384207"/>
        <a:ext cx="134282" cy="146065"/>
      </dsp:txXfrm>
    </dsp:sp>
    <dsp:sp modelId="{C72CBB77-55FC-4869-8877-3677723065AF}">
      <dsp:nvSpPr>
        <dsp:cNvPr id="0" name=""/>
        <dsp:cNvSpPr/>
      </dsp:nvSpPr>
      <dsp:spPr>
        <a:xfrm>
          <a:off x="1502532" y="1642218"/>
          <a:ext cx="745782" cy="754222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accent2"/>
              </a:solidFill>
            </a:rPr>
            <a:t>Maj</a:t>
          </a:r>
          <a:endParaRPr lang="en-GB" sz="1600" kern="1200" dirty="0">
            <a:solidFill>
              <a:schemeClr val="accent2"/>
            </a:solidFill>
          </a:endParaRPr>
        </a:p>
      </dsp:txBody>
      <dsp:txXfrm>
        <a:off x="1611749" y="1752671"/>
        <a:ext cx="527348" cy="533316"/>
      </dsp:txXfrm>
    </dsp:sp>
    <dsp:sp modelId="{F3BB047A-DA78-43A5-A666-00FF3B3215F6}">
      <dsp:nvSpPr>
        <dsp:cNvPr id="0" name=""/>
        <dsp:cNvSpPr/>
      </dsp:nvSpPr>
      <dsp:spPr>
        <a:xfrm rot="10737916">
          <a:off x="1290377" y="1906821"/>
          <a:ext cx="149980" cy="2434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</dsp:txBody>
      <dsp:txXfrm rot="10800000">
        <a:off x="1335367" y="1955103"/>
        <a:ext cx="104986" cy="146065"/>
      </dsp:txXfrm>
    </dsp:sp>
    <dsp:sp modelId="{B49BA81B-E91B-495B-803A-71B5A7610D20}">
      <dsp:nvSpPr>
        <dsp:cNvPr id="0" name=""/>
        <dsp:cNvSpPr/>
      </dsp:nvSpPr>
      <dsp:spPr>
        <a:xfrm>
          <a:off x="534703" y="1685850"/>
          <a:ext cx="685005" cy="703016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accent2"/>
              </a:solidFill>
            </a:rPr>
            <a:t>sep</a:t>
          </a:r>
          <a:endParaRPr lang="en-GB" sz="1600" kern="1200" dirty="0">
            <a:solidFill>
              <a:schemeClr val="accent2"/>
            </a:solidFill>
          </a:endParaRPr>
        </a:p>
      </dsp:txBody>
      <dsp:txXfrm>
        <a:off x="635020" y="1788804"/>
        <a:ext cx="484371" cy="497108"/>
      </dsp:txXfrm>
    </dsp:sp>
    <dsp:sp modelId="{A1D304C5-7099-4DA2-B532-AB6125E4FBC4}">
      <dsp:nvSpPr>
        <dsp:cNvPr id="0" name=""/>
        <dsp:cNvSpPr/>
      </dsp:nvSpPr>
      <dsp:spPr>
        <a:xfrm rot="14852410">
          <a:off x="554278" y="1403761"/>
          <a:ext cx="222645" cy="2434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</dsp:txBody>
      <dsp:txXfrm rot="10800000">
        <a:off x="600433" y="1483312"/>
        <a:ext cx="155852" cy="146065"/>
      </dsp:txXfrm>
    </dsp:sp>
    <dsp:sp modelId="{A384CAFD-DE1E-4676-875A-B947B53F05CA}">
      <dsp:nvSpPr>
        <dsp:cNvPr id="0" name=""/>
        <dsp:cNvSpPr/>
      </dsp:nvSpPr>
      <dsp:spPr>
        <a:xfrm>
          <a:off x="103002" y="660243"/>
          <a:ext cx="695579" cy="691230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b="1" kern="1200" dirty="0">
              <a:solidFill>
                <a:schemeClr val="accent2"/>
              </a:solidFill>
            </a:rPr>
            <a:t>Dec</a:t>
          </a:r>
          <a:endParaRPr lang="en-GB" sz="1600" b="1" kern="1200" dirty="0">
            <a:solidFill>
              <a:schemeClr val="accent2"/>
            </a:solidFill>
          </a:endParaRPr>
        </a:p>
      </dsp:txBody>
      <dsp:txXfrm>
        <a:off x="204867" y="761471"/>
        <a:ext cx="491849" cy="488774"/>
      </dsp:txXfrm>
    </dsp:sp>
    <dsp:sp modelId="{868C1594-C372-47B6-8E9B-0591CF32D04A}">
      <dsp:nvSpPr>
        <dsp:cNvPr id="0" name=""/>
        <dsp:cNvSpPr/>
      </dsp:nvSpPr>
      <dsp:spPr>
        <a:xfrm rot="19531825">
          <a:off x="799717" y="559909"/>
          <a:ext cx="246733" cy="2434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 dirty="0"/>
        </a:p>
      </dsp:txBody>
      <dsp:txXfrm>
        <a:off x="806128" y="629264"/>
        <a:ext cx="173701" cy="146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8996A-4AEE-4EF9-9757-5FFE69242D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1AABB4-8B6E-4714-BCD9-DC9B214D80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DF49B-5772-4533-9465-9BC053042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D322-AA05-4360-B906-3EC7B0D26FF1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2C9EA-1CEA-4383-B918-A9C8D0BC4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231F2-1DC5-4FED-BF4F-17B35C401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D110-D588-483D-9F15-F984554F9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35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1EA88-D3C6-4417-9445-F78D58B13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252C7F-A822-4637-B868-D64008D72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46165-268F-46A7-AD59-7F60C5DC4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D322-AA05-4360-B906-3EC7B0D26FF1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FBF80-81BE-4A81-B68B-6F1578A82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F59DF-E2BB-463E-BDED-74AB0ACFC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D110-D588-483D-9F15-F984554F9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364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5286BA-61AF-431A-8333-F500CE837B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F2DCDF-46E4-42A6-A5D5-CC70F52200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A5983-09A8-4ECA-9496-18742F604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D322-AA05-4360-B906-3EC7B0D26FF1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95948-0322-4028-AD44-D0BDE0A51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B3397-33F7-47ED-9B70-A688CA35B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D110-D588-483D-9F15-F984554F9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525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34382-F844-493B-B25F-0D17459F2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C8E13-325A-4B02-9FA5-4A1CB165F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9F184-B085-48A5-891D-EA6CC9ACE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D322-AA05-4360-B906-3EC7B0D26FF1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F66B9-A023-43FB-B9B8-6ECF65F82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A7B85-070A-482E-A083-65D1CC59D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D110-D588-483D-9F15-F984554F9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974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2FFC5-3CC7-4C02-939C-B49006371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B4EDBE-D884-4E80-81AA-30314866B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FC39B-E559-476E-8A6B-7D7339A60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D322-AA05-4360-B906-3EC7B0D26FF1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C56C0-059B-4C9C-8F7B-68DF5863E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8B202-33FB-4DEB-BCD4-038B2CE1B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D110-D588-483D-9F15-F984554F9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23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7DF63-2992-4135-ACCD-361150251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B2684-E12E-4FE8-8C7D-C5D0EB5B04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7E2F32-9202-4D4B-B3F5-3BA51C300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02FC71-52EE-4790-ADD2-66D5F4E94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D322-AA05-4360-B906-3EC7B0D26FF1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54DCD-10A6-48E1-8E0E-E98AB4955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FF3D1-3600-4FF8-94D7-15099D976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D110-D588-483D-9F15-F984554F9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38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510D2-D052-45DB-8A70-D9029020A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2B9ED-EB54-492D-97C9-AD00F3FF9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304F35-A27B-4ACE-BB43-DF142173F9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432353-0DF6-467F-BC85-26A81C7F2D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A33CDB-5387-436E-BA5A-2AD6CA7702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23F536-BB36-49D1-9303-9DE022D0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D322-AA05-4360-B906-3EC7B0D26FF1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7DBD7B-2E23-4E9F-851D-A04E27FFF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3670E0-113C-4A08-9000-AE99726A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D110-D588-483D-9F15-F984554F9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4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5AB49-AAC9-444A-A2B2-68511FE1A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01E31D-4184-467D-B597-FA4F322DF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D322-AA05-4360-B906-3EC7B0D26FF1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C14A5E-E901-4404-BD14-61617FEA9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36EA66-C198-4EBB-9C16-45B90AEBE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D110-D588-483D-9F15-F984554F9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118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1DC2DD-9CB9-453F-8591-3700D2FC4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D322-AA05-4360-B906-3EC7B0D26FF1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9D5FCF-F0CA-4054-B84C-E24A03C6E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B5FA56-0F0E-40B4-BC12-D61C8E497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D110-D588-483D-9F15-F984554F9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4EFFE-516A-49EC-950B-EF3264490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1E90F-4543-4875-8591-D06655D04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31EBA6-E62C-4F71-A699-6028E6E44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3A4830-3834-4362-8DAF-F65200D95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D322-AA05-4360-B906-3EC7B0D26FF1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05B19-EB9D-4CD4-B91D-CAA523842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DF6750-C173-4312-B4D9-2FF0E0239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D110-D588-483D-9F15-F984554F9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22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D9ACE-59DF-425B-A36D-9869E09C2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350039-4178-46A6-A038-8718419B01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D82891-D53D-4E23-9E06-19FEE2CCC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AD9EE5-177B-4333-A5B8-72EE06B06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D322-AA05-4360-B906-3EC7B0D26FF1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9A731E-62AB-4016-AA5C-DE061330F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1EECB-A85A-40C6-A251-0C850AB19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D110-D588-483D-9F15-F984554F9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50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A94D5F-EA09-46B0-9BB3-E22263C19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82C82-261C-450F-B332-F2D446691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2CE01-FF7B-44EB-A573-1CEF8521B6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2D322-AA05-4360-B906-3EC7B0D26FF1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D7ECD-F8FC-4AB0-AE16-C361A1AA9A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287D5-4033-4CB1-A9BB-DF13E06464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2D110-D588-483D-9F15-F984554F9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30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20E35-9A60-4E00-BD6F-FF25F37EE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85515"/>
            <a:ext cx="9144000" cy="2999092"/>
          </a:xfrm>
        </p:spPr>
        <p:txBody>
          <a:bodyPr>
            <a:normAutofit/>
          </a:bodyPr>
          <a:lstStyle/>
          <a:p>
            <a:r>
              <a:rPr lang="da-DK" dirty="0"/>
              <a:t>Guldagergaards redegørelse om god fondsledelse jvf. årsregnskabsloven § 77a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AE5031-B983-4E92-AA33-076C9608A0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91367"/>
            <a:ext cx="9144000" cy="1655762"/>
          </a:xfrm>
        </p:spPr>
        <p:txBody>
          <a:bodyPr/>
          <a:lstStyle/>
          <a:p>
            <a:r>
              <a:rPr lang="da-DK" dirty="0"/>
              <a:t>2022 udgave 002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657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17457A-87A4-4EA4-95D2-C5C608CF3554}"/>
              </a:ext>
            </a:extLst>
          </p:cNvPr>
          <p:cNvSpPr txBox="1">
            <a:spLocks/>
          </p:cNvSpPr>
          <p:nvPr/>
        </p:nvSpPr>
        <p:spPr>
          <a:xfrm>
            <a:off x="606947" y="787180"/>
            <a:ext cx="2374792" cy="53659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1200" dirty="0">
                <a:solidFill>
                  <a:schemeClr val="bg1"/>
                </a:solidFill>
              </a:rPr>
              <a:t>1.1. Anbefaling følges 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20240D7-771D-4EB0-88E6-557D89121A9F}"/>
              </a:ext>
            </a:extLst>
          </p:cNvPr>
          <p:cNvSpPr txBox="1">
            <a:spLocks/>
          </p:cNvSpPr>
          <p:nvPr/>
        </p:nvSpPr>
        <p:spPr>
          <a:xfrm>
            <a:off x="3347498" y="787180"/>
            <a:ext cx="8078527" cy="53432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1600" dirty="0"/>
              <a:t>Guldagergaard fonden ønsker at være en åben og transparent fond og udtaler sig generelt gerne om om fondens arbejde og fondens indsatsområde indenfor det keramiskefelt.</a:t>
            </a:r>
          </a:p>
          <a:p>
            <a:pPr marL="0" indent="0">
              <a:buNone/>
            </a:pPr>
            <a:r>
              <a:rPr lang="da-DK" sz="1600" dirty="0"/>
              <a:t>Bestyrelsesformanden og direktion udtaler sig koordineret eksternt på vegne af Fonden.</a:t>
            </a:r>
          </a:p>
          <a:p>
            <a:pPr marL="0" indent="0">
              <a:buNone/>
            </a:pPr>
            <a:r>
              <a:rPr lang="da-DK" sz="1600" dirty="0"/>
              <a:t>Som led i en åben kommunikationsstrategi benytter Fondet - udover et årsskrift - aktivt sin hjemmeside og er til stede på sociale medier som Facebook, Twitter og LinkedIn</a:t>
            </a:r>
          </a:p>
          <a:p>
            <a:pPr marL="0" indent="0">
              <a:buNone/>
            </a:pPr>
            <a:endParaRPr lang="da-DK" sz="1600" dirty="0"/>
          </a:p>
          <a:p>
            <a:pPr marL="0" indent="0">
              <a:buNone/>
            </a:pPr>
            <a:endParaRPr lang="da-DK" sz="1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EF66E01-BFDE-4E90-AEDA-A25E16615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48" y="253807"/>
            <a:ext cx="10746852" cy="451083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da-DK" sz="2400" b="1" dirty="0">
                <a:solidFill>
                  <a:schemeClr val="bg1"/>
                </a:solidFill>
              </a:rPr>
              <a:t>1. Åbenhed og kommunikation</a:t>
            </a:r>
            <a:endParaRPr lang="en-GB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721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17457A-87A4-4EA4-95D2-C5C608CF3554}"/>
              </a:ext>
            </a:extLst>
          </p:cNvPr>
          <p:cNvSpPr txBox="1">
            <a:spLocks/>
          </p:cNvSpPr>
          <p:nvPr/>
        </p:nvSpPr>
        <p:spPr>
          <a:xfrm>
            <a:off x="606948" y="814759"/>
            <a:ext cx="2572910" cy="578943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  <a:ea typeface="Verdana" panose="020B0604030504040204" pitchFamily="34" charset="0"/>
              </a:rPr>
              <a:t>2.1.1 Anbefaling følges – se årshjul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  <a:ea typeface="Verdana" panose="020B0604030504040204" pitchFamily="34" charset="0"/>
              </a:rPr>
              <a:t>2.1.2 Anbefaling følges</a:t>
            </a:r>
          </a:p>
          <a:p>
            <a:pPr marL="0" indent="0">
              <a:buNone/>
            </a:pPr>
            <a:endParaRPr lang="da-DK" sz="1300" dirty="0">
              <a:solidFill>
                <a:schemeClr val="bg1"/>
              </a:solidFill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da-DK" sz="1300" b="1" dirty="0">
                <a:solidFill>
                  <a:schemeClr val="bg1"/>
                </a:solidFill>
                <a:ea typeface="Verdana" panose="020B0604030504040204" pitchFamily="34" charset="0"/>
              </a:rPr>
              <a:t>2.2 Formand og næstformand for bestyrelsen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  <a:ea typeface="Verdana" panose="020B0604030504040204" pitchFamily="34" charset="0"/>
              </a:rPr>
              <a:t>2.2.1 Anbefaling følges – se årshjul 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</a:rPr>
              <a:t>2.2.2 Anbefaling følges – se årshjul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</a:rPr>
              <a:t>2.3 Bestyrelsens sammensætning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</a:rPr>
              <a:t>2.3.1 Anbefaling følges – se årshjul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</a:rPr>
              <a:t>2.3.2 Anbefaling følges – se årshjul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</a:rPr>
              <a:t>2.3.3 Anbefaling følges – se årshjul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</a:rPr>
              <a:t>2.3.4 Anbefaling  følges delvis, i det at det ikke findes relevant at oplyse om bestyrelsesmedlemmernes øvrige ledelseserhverv.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</a:rPr>
              <a:t>Der henvises i øvrigt til proff.dk eller erhvervsstyrelsen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</a:rPr>
              <a:t>2.3.5 Anbefaling følges</a:t>
            </a:r>
          </a:p>
          <a:p>
            <a:pPr marL="0" indent="0">
              <a:buNone/>
            </a:pPr>
            <a:endParaRPr lang="da-DK" sz="1400" dirty="0">
              <a:solidFill>
                <a:schemeClr val="bg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20240D7-771D-4EB0-88E6-557D89121A9F}"/>
              </a:ext>
            </a:extLst>
          </p:cNvPr>
          <p:cNvSpPr txBox="1">
            <a:spLocks/>
          </p:cNvSpPr>
          <p:nvPr/>
        </p:nvSpPr>
        <p:spPr>
          <a:xfrm>
            <a:off x="3356071" y="1661333"/>
            <a:ext cx="7935402" cy="3657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a-DK" sz="1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EF66E01-BFDE-4E90-AEDA-A25E16615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48" y="253807"/>
            <a:ext cx="11033762" cy="451083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da-DK" sz="2400" b="1" dirty="0">
                <a:solidFill>
                  <a:schemeClr val="bg1"/>
                </a:solidFill>
              </a:rPr>
              <a:t>2. Bestyrelsens arbejde og opgaver – bestyrelsens årshjul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6F01519B-E3DC-4E78-8426-C043F7DC1A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0" y="2353831"/>
          <a:ext cx="2637929" cy="2388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allout: Bent Line with No Border 7">
            <a:extLst>
              <a:ext uri="{FF2B5EF4-FFF2-40B4-BE49-F238E27FC236}">
                <a16:creationId xmlns:a16="http://schemas.microsoft.com/office/drawing/2014/main" id="{F12354C3-04DC-4A57-A3C6-E86F1A33D111}"/>
              </a:ext>
            </a:extLst>
          </p:cNvPr>
          <p:cNvSpPr/>
          <p:nvPr/>
        </p:nvSpPr>
        <p:spPr>
          <a:xfrm>
            <a:off x="8992758" y="1924435"/>
            <a:ext cx="2361042" cy="995627"/>
          </a:xfrm>
          <a:prstGeom prst="callout2">
            <a:avLst>
              <a:gd name="adj1" fmla="val 38075"/>
              <a:gd name="adj2" fmla="val -7383"/>
              <a:gd name="adj3" fmla="val 38717"/>
              <a:gd name="adj4" fmla="val -18345"/>
              <a:gd name="adj5" fmla="val 65918"/>
              <a:gd name="adj6" fmla="val -4253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200" b="1" dirty="0">
                <a:solidFill>
                  <a:schemeClr val="accent2"/>
                </a:solidFill>
              </a:rPr>
              <a:t>Årsregnskab /  Revisionsprotokol</a:t>
            </a:r>
          </a:p>
          <a:p>
            <a:r>
              <a:rPr lang="da-DK" sz="1200" b="1" dirty="0">
                <a:solidFill>
                  <a:schemeClr val="accent2"/>
                </a:solidFill>
              </a:rPr>
              <a:t>Bestyrelsens konstituering</a:t>
            </a:r>
          </a:p>
          <a:p>
            <a:r>
              <a:rPr lang="da-DK" sz="1200" b="1" dirty="0">
                <a:solidFill>
                  <a:schemeClr val="accent2"/>
                </a:solidFill>
              </a:rPr>
              <a:t>Evaluering af direktion</a:t>
            </a:r>
          </a:p>
          <a:p>
            <a:endParaRPr lang="en-GB" sz="1200" b="1" dirty="0">
              <a:solidFill>
                <a:schemeClr val="accent2"/>
              </a:solidFill>
            </a:endParaRPr>
          </a:p>
        </p:txBody>
      </p:sp>
      <p:sp>
        <p:nvSpPr>
          <p:cNvPr id="9" name="Callout: Bent Line with No Border 8">
            <a:extLst>
              <a:ext uri="{FF2B5EF4-FFF2-40B4-BE49-F238E27FC236}">
                <a16:creationId xmlns:a16="http://schemas.microsoft.com/office/drawing/2014/main" id="{82B9C169-679B-4EC4-96D5-08DAAA994006}"/>
              </a:ext>
            </a:extLst>
          </p:cNvPr>
          <p:cNvSpPr/>
          <p:nvPr/>
        </p:nvSpPr>
        <p:spPr>
          <a:xfrm>
            <a:off x="9295654" y="3041615"/>
            <a:ext cx="2172032" cy="829875"/>
          </a:xfrm>
          <a:prstGeom prst="callout2">
            <a:avLst>
              <a:gd name="adj1" fmla="val 46536"/>
              <a:gd name="adj2" fmla="val -6137"/>
              <a:gd name="adj3" fmla="val 48453"/>
              <a:gd name="adj4" fmla="val -16772"/>
              <a:gd name="adj5" fmla="val 40301"/>
              <a:gd name="adj6" fmla="val -2546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200" b="1" dirty="0">
                <a:solidFill>
                  <a:schemeClr val="accent2"/>
                </a:solidFill>
              </a:rPr>
              <a:t>Strategi</a:t>
            </a:r>
          </a:p>
        </p:txBody>
      </p:sp>
      <p:sp>
        <p:nvSpPr>
          <p:cNvPr id="10" name="Callout: Bent Line with No Border 9">
            <a:extLst>
              <a:ext uri="{FF2B5EF4-FFF2-40B4-BE49-F238E27FC236}">
                <a16:creationId xmlns:a16="http://schemas.microsoft.com/office/drawing/2014/main" id="{01C0296C-5AAD-4A5C-99C0-185DBC56CCCB}"/>
              </a:ext>
            </a:extLst>
          </p:cNvPr>
          <p:cNvSpPr/>
          <p:nvPr/>
        </p:nvSpPr>
        <p:spPr>
          <a:xfrm>
            <a:off x="8926684" y="4200941"/>
            <a:ext cx="2172033" cy="829875"/>
          </a:xfrm>
          <a:prstGeom prst="callout2">
            <a:avLst>
              <a:gd name="adj1" fmla="val 47566"/>
              <a:gd name="adj2" fmla="val -7677"/>
              <a:gd name="adj3" fmla="val 47567"/>
              <a:gd name="adj4" fmla="val -13188"/>
              <a:gd name="adj5" fmla="val 31689"/>
              <a:gd name="adj6" fmla="val -2383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200" b="1" dirty="0">
                <a:solidFill>
                  <a:schemeClr val="accent2"/>
                </a:solidFill>
              </a:rPr>
              <a:t>Direktionsberetning og Økonomiopfølgning</a:t>
            </a:r>
          </a:p>
          <a:p>
            <a:r>
              <a:rPr lang="da-DK" sz="1200" b="1" dirty="0">
                <a:solidFill>
                  <a:schemeClr val="accent2"/>
                </a:solidFill>
              </a:rPr>
              <a:t>Forsikringsgennemgang</a:t>
            </a:r>
          </a:p>
          <a:p>
            <a:r>
              <a:rPr lang="da-DK" sz="1200" b="1" dirty="0">
                <a:solidFill>
                  <a:schemeClr val="accent2"/>
                </a:solidFill>
              </a:rPr>
              <a:t>Procura gennemgang</a:t>
            </a:r>
          </a:p>
          <a:p>
            <a:r>
              <a:rPr lang="da-DK" sz="1200" dirty="0"/>
              <a:t>Risikostyring og gennegang af kontrolfunktioner</a:t>
            </a:r>
          </a:p>
        </p:txBody>
      </p:sp>
      <p:sp>
        <p:nvSpPr>
          <p:cNvPr id="11" name="Callout: Bent Line with No Border 10">
            <a:extLst>
              <a:ext uri="{FF2B5EF4-FFF2-40B4-BE49-F238E27FC236}">
                <a16:creationId xmlns:a16="http://schemas.microsoft.com/office/drawing/2014/main" id="{46018493-1857-4C84-B00B-EF0C3F7A4299}"/>
              </a:ext>
            </a:extLst>
          </p:cNvPr>
          <p:cNvSpPr/>
          <p:nvPr/>
        </p:nvSpPr>
        <p:spPr>
          <a:xfrm>
            <a:off x="3745064" y="4159608"/>
            <a:ext cx="2350936" cy="916221"/>
          </a:xfrm>
          <a:prstGeom prst="callout2">
            <a:avLst>
              <a:gd name="adj1" fmla="val 22645"/>
              <a:gd name="adj2" fmla="val 118074"/>
              <a:gd name="adj3" fmla="val 46009"/>
              <a:gd name="adj4" fmla="val 111908"/>
              <a:gd name="adj5" fmla="val 46486"/>
              <a:gd name="adj6" fmla="val 10497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200" b="1" dirty="0">
                <a:solidFill>
                  <a:schemeClr val="accent2"/>
                </a:solidFill>
              </a:rPr>
              <a:t>Direktionens berretning &amp; Halvårsregnskab</a:t>
            </a:r>
          </a:p>
          <a:p>
            <a:r>
              <a:rPr lang="da-DK" sz="1200" b="1" dirty="0">
                <a:solidFill>
                  <a:schemeClr val="accent2"/>
                </a:solidFill>
              </a:rPr>
              <a:t>Bestyrelsesevaluering og Bestyrelsens kompetence sammensætning</a:t>
            </a:r>
          </a:p>
        </p:txBody>
      </p:sp>
      <p:sp>
        <p:nvSpPr>
          <p:cNvPr id="12" name="Callout: Bent Line with No Border 11">
            <a:extLst>
              <a:ext uri="{FF2B5EF4-FFF2-40B4-BE49-F238E27FC236}">
                <a16:creationId xmlns:a16="http://schemas.microsoft.com/office/drawing/2014/main" id="{3AA1C215-03D1-4848-BCAF-16792003B652}"/>
              </a:ext>
            </a:extLst>
          </p:cNvPr>
          <p:cNvSpPr/>
          <p:nvPr/>
        </p:nvSpPr>
        <p:spPr>
          <a:xfrm>
            <a:off x="3815383" y="2227033"/>
            <a:ext cx="2172034" cy="709887"/>
          </a:xfrm>
          <a:prstGeom prst="callout2">
            <a:avLst>
              <a:gd name="adj1" fmla="val 99271"/>
              <a:gd name="adj2" fmla="val 117022"/>
              <a:gd name="adj3" fmla="val 81117"/>
              <a:gd name="adj4" fmla="val 113386"/>
              <a:gd name="adj5" fmla="val 80156"/>
              <a:gd name="adj6" fmla="val 105009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a-DK" sz="1200" b="1" dirty="0">
                <a:solidFill>
                  <a:schemeClr val="accent2"/>
                </a:solidFill>
              </a:rPr>
              <a:t>Direktionensberetning og økonomiopfølgning</a:t>
            </a:r>
          </a:p>
          <a:p>
            <a:r>
              <a:rPr lang="da-DK" sz="1200" b="1" dirty="0">
                <a:solidFill>
                  <a:schemeClr val="accent2"/>
                </a:solidFill>
              </a:rPr>
              <a:t>Årsbudget og Aktivitetskalender for det kommende år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2BE4D0-BAF2-47B5-A335-2182FF7BC2BC}"/>
              </a:ext>
            </a:extLst>
          </p:cNvPr>
          <p:cNvSpPr/>
          <p:nvPr/>
        </p:nvSpPr>
        <p:spPr>
          <a:xfrm>
            <a:off x="3293745" y="792869"/>
            <a:ext cx="80600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200" b="1" dirty="0">
                <a:solidFill>
                  <a:srgbClr val="000000"/>
                </a:solidFill>
              </a:rPr>
              <a:t>Guldagergaard fonden evaluerer løbende sin strategi og rammebetingelser inden for de overordnede strategiske rammer, der fremgår af fundatsen, de aktuelle indsatsområdet og virkemidler. </a:t>
            </a:r>
            <a:r>
              <a:rPr lang="da-DK" sz="1200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41E5C38-E13E-4D64-AF93-65A05C78F650}"/>
              </a:ext>
            </a:extLst>
          </p:cNvPr>
          <p:cNvSpPr/>
          <p:nvPr/>
        </p:nvSpPr>
        <p:spPr>
          <a:xfrm>
            <a:off x="3356071" y="5108878"/>
            <a:ext cx="8440353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200" b="1" dirty="0">
                <a:solidFill>
                  <a:srgbClr val="000000"/>
                </a:solidFill>
                <a:latin typeface="+mj-lt"/>
              </a:rPr>
              <a:t>Bestyrelsen afholder cirka 5-8 møder årligt. Bestyrelsensmøder indkaldes og ledes af formanden. For at sikre effektivitet i bestyrelsens arbejde udsendes der ud over dagsorden for møderne skriftlige redegørelser for de enkelt beslutningspunkter på dagsordenen. </a:t>
            </a:r>
          </a:p>
          <a:p>
            <a:r>
              <a:rPr lang="da-DK" sz="1200" b="1" dirty="0">
                <a:solidFill>
                  <a:srgbClr val="000000"/>
                </a:solidFill>
                <a:latin typeface="+mj-lt"/>
              </a:rPr>
              <a:t>Fondets direktion udarbejder mødeindkaldelser og udmønter de på bestyrelsesmøderne trufne beslutninger. </a:t>
            </a:r>
            <a:r>
              <a:rPr lang="da-DK" sz="1200" dirty="0">
                <a:solidFill>
                  <a:srgbClr val="000000"/>
                </a:solidFill>
                <a:latin typeface="+mj-lt"/>
              </a:rPr>
              <a:t>	</a:t>
            </a:r>
          </a:p>
          <a:p>
            <a:endParaRPr lang="da-DK" sz="1200" dirty="0">
              <a:solidFill>
                <a:srgbClr val="000000"/>
              </a:solidFill>
              <a:latin typeface="+mj-lt"/>
            </a:endParaRPr>
          </a:p>
          <a:p>
            <a:r>
              <a:rPr lang="da-DK" sz="1200" b="1" dirty="0">
                <a:solidFill>
                  <a:srgbClr val="000000"/>
                </a:solidFill>
              </a:rPr>
              <a:t>Der foreligger altid en bestyrelsesbeslutning, hvis bestyrelses formanden eller bestyrelsesmedlemmer skal udføre særlige driftsopgaver. Disse fremgår af de interne bestyrelsesprotokoller. </a:t>
            </a:r>
          </a:p>
          <a:p>
            <a:endParaRPr lang="da-DK" sz="1200" b="1" dirty="0">
              <a:solidFill>
                <a:srgbClr val="000000"/>
              </a:solidFill>
              <a:latin typeface="+mj-lt"/>
            </a:endParaRPr>
          </a:p>
          <a:p>
            <a:r>
              <a:rPr lang="da-DK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2.1.2: Bestyrelsen for Guldagergaard forholder sig løbende til, om fondens kapitalforvaltning modsvarer fondens formål og behov på kort og lang sigt</a:t>
            </a:r>
            <a:endParaRPr lang="da-DK" sz="11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D74CD4-022E-474E-A86F-805243AE644C}"/>
              </a:ext>
            </a:extLst>
          </p:cNvPr>
          <p:cNvSpPr txBox="1"/>
          <p:nvPr/>
        </p:nvSpPr>
        <p:spPr>
          <a:xfrm>
            <a:off x="7022620" y="1690077"/>
            <a:ext cx="934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dirty="0">
                <a:solidFill>
                  <a:schemeClr val="accent2"/>
                </a:solidFill>
              </a:rPr>
              <a:t>Årshjul</a:t>
            </a:r>
            <a:endParaRPr lang="en-GB" sz="2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067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17457A-87A4-4EA4-95D2-C5C608CF3554}"/>
              </a:ext>
            </a:extLst>
          </p:cNvPr>
          <p:cNvSpPr txBox="1">
            <a:spLocks/>
          </p:cNvSpPr>
          <p:nvPr/>
        </p:nvSpPr>
        <p:spPr>
          <a:xfrm>
            <a:off x="606948" y="814759"/>
            <a:ext cx="2572910" cy="578943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1300" b="1" dirty="0">
                <a:solidFill>
                  <a:schemeClr val="bg1"/>
                </a:solidFill>
                <a:ea typeface="Verdana" panose="020B0604030504040204" pitchFamily="34" charset="0"/>
              </a:rPr>
              <a:t>2.4 Uafhængighed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  <a:ea typeface="Verdana" panose="020B0604030504040204" pitchFamily="34" charset="0"/>
              </a:rPr>
              <a:t>2.4.1 Anbefaling følges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  <a:ea typeface="Verdana" panose="020B0604030504040204" pitchFamily="34" charset="0"/>
              </a:rPr>
              <a:t>2.5 Udpegningsperiode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  <a:ea typeface="Verdana" panose="020B0604030504040204" pitchFamily="34" charset="0"/>
              </a:rPr>
              <a:t>2.5.1 Anbefaling følges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  <a:ea typeface="Verdana" panose="020B0604030504040204" pitchFamily="34" charset="0"/>
              </a:rPr>
              <a:t>2.5.2 Anbefaling vedr aldersgrænse følges ikke (kompetencer vægtes højere end alder)</a:t>
            </a:r>
          </a:p>
          <a:p>
            <a:pPr marL="0" indent="0">
              <a:buNone/>
            </a:pPr>
            <a:r>
              <a:rPr lang="da-DK" sz="1300" b="1" dirty="0">
                <a:solidFill>
                  <a:schemeClr val="bg1"/>
                </a:solidFill>
                <a:ea typeface="Verdana" panose="020B0604030504040204" pitchFamily="34" charset="0"/>
              </a:rPr>
              <a:t>2.6 Evaluering af arbejdet i bestyrelsen  og i direktion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  <a:ea typeface="Verdana" panose="020B0604030504040204" pitchFamily="34" charset="0"/>
              </a:rPr>
              <a:t>2.6.1 Anbefaling følges – se årshjul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  <a:ea typeface="Verdana" panose="020B0604030504040204" pitchFamily="34" charset="0"/>
              </a:rPr>
              <a:t>2.6.2 Anbefaling følges – se årshjul</a:t>
            </a:r>
          </a:p>
          <a:p>
            <a:pPr marL="0" indent="0">
              <a:buNone/>
            </a:pPr>
            <a:endParaRPr lang="da-DK" sz="1300" dirty="0">
              <a:solidFill>
                <a:schemeClr val="bg1"/>
              </a:solidFill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  <a:ea typeface="Verdana" panose="020B0604030504040204" pitchFamily="34" charset="0"/>
              </a:rPr>
              <a:t>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20240D7-771D-4EB0-88E6-557D89121A9F}"/>
              </a:ext>
            </a:extLst>
          </p:cNvPr>
          <p:cNvSpPr txBox="1">
            <a:spLocks/>
          </p:cNvSpPr>
          <p:nvPr/>
        </p:nvSpPr>
        <p:spPr>
          <a:xfrm>
            <a:off x="3356071" y="1661333"/>
            <a:ext cx="7935402" cy="3657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a-DK" sz="1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EF66E01-BFDE-4E90-AEDA-A25E16615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48" y="253807"/>
            <a:ext cx="11033762" cy="451083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da-DK" sz="2400" b="1" dirty="0">
                <a:solidFill>
                  <a:schemeClr val="bg1"/>
                </a:solidFill>
              </a:rPr>
              <a:t>2. Bestyrelsens arbejde og opgaver – sammensætning og uafhængighed 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2BE4D0-BAF2-47B5-A335-2182FF7BC2BC}"/>
              </a:ext>
            </a:extLst>
          </p:cNvPr>
          <p:cNvSpPr/>
          <p:nvPr/>
        </p:nvSpPr>
        <p:spPr>
          <a:xfrm>
            <a:off x="3293745" y="792869"/>
            <a:ext cx="80600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200" b="1" dirty="0">
                <a:solidFill>
                  <a:srgbClr val="000000"/>
                </a:solidFill>
              </a:rPr>
              <a:t> </a:t>
            </a:r>
            <a:r>
              <a:rPr lang="da-DK" sz="1200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065341C-35B7-41F1-9E25-2118896EFBFB}"/>
              </a:ext>
            </a:extLst>
          </p:cNvPr>
          <p:cNvSpPr/>
          <p:nvPr/>
        </p:nvSpPr>
        <p:spPr>
          <a:xfrm>
            <a:off x="3356070" y="738003"/>
            <a:ext cx="828463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overensstemmelse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med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anbefalingerne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for god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fondsledelse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oplyses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følgende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om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bestyrelsens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medlemmer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F70CBE7-6430-4C7C-874F-12D00949D95F}"/>
              </a:ext>
            </a:extLst>
          </p:cNvPr>
          <p:cNvSpPr/>
          <p:nvPr/>
        </p:nvSpPr>
        <p:spPr>
          <a:xfrm>
            <a:off x="4699221" y="1263072"/>
            <a:ext cx="638290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John Lindhardt Frandsen, 1961, Mand – Vice President Novo Nordisk A/S</a:t>
            </a:r>
          </a:p>
          <a:p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Stilling: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Formand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Dato for indtræden i bestyrelsen: 08.01.2019</a:t>
            </a: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Den nuværende valgperiode udløber til generalforsamlingen 2024</a:t>
            </a: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Tidligere genvalg: Ja</a:t>
            </a: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Særlige kompetencer: Ledelse, bestyrelsesarbejde, forretningsudvikling, netværk</a:t>
            </a: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Øvrige ledelseshverv: Oplyses ikke jf. beskrivelse under anbefaling 2.3.4 </a:t>
            </a:r>
          </a:p>
          <a:p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Bestyrelsesmedlemmet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uafhængig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Bestyrelseformand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modtager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normal et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vederlag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, men har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afstået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herfra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I 2020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og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for 2021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4F0594-F9CF-4909-9867-EDE6C232B1D6}"/>
              </a:ext>
            </a:extLst>
          </p:cNvPr>
          <p:cNvSpPr/>
          <p:nvPr/>
        </p:nvSpPr>
        <p:spPr>
          <a:xfrm>
            <a:off x="4699221" y="3901313"/>
            <a:ext cx="638290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Priscilla Mouritzen, 1945, </a:t>
            </a:r>
            <a:r>
              <a:rPr lang="en-GB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Kvinde</a:t>
            </a: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GB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Keramiker</a:t>
            </a:r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Stilling: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Næstformand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Dato for indtræden i bestyrelsen: 18.04.2001</a:t>
            </a: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Den nuværende valgperiode udløber 2023</a:t>
            </a: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Tidligere genvalg: 2005, 2009, 2012, 2016 &amp; 2020</a:t>
            </a: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Særlige kompetencer: Keramiker, faglig internationalt netværk</a:t>
            </a: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Øvrige ledelseshverv: Oplyses ikke jf. beskrivelse under anbefaling 2.3.4 </a:t>
            </a:r>
          </a:p>
          <a:p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Bestyrelsesmedlemmet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uafhængig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Bestyrelsesmedlem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modtager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ikke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vederlag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448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17457A-87A4-4EA4-95D2-C5C608CF3554}"/>
              </a:ext>
            </a:extLst>
          </p:cNvPr>
          <p:cNvSpPr txBox="1">
            <a:spLocks/>
          </p:cNvSpPr>
          <p:nvPr/>
        </p:nvSpPr>
        <p:spPr>
          <a:xfrm>
            <a:off x="606948" y="814759"/>
            <a:ext cx="2572910" cy="578943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a-DK" sz="1300" dirty="0">
              <a:solidFill>
                <a:schemeClr val="bg1"/>
              </a:solidFill>
              <a:ea typeface="Verdana" panose="020B060403050404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20240D7-771D-4EB0-88E6-557D89121A9F}"/>
              </a:ext>
            </a:extLst>
          </p:cNvPr>
          <p:cNvSpPr txBox="1">
            <a:spLocks/>
          </p:cNvSpPr>
          <p:nvPr/>
        </p:nvSpPr>
        <p:spPr>
          <a:xfrm>
            <a:off x="3356071" y="1661333"/>
            <a:ext cx="7935402" cy="3657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a-DK" sz="1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EF66E01-BFDE-4E90-AEDA-A25E16615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48" y="253807"/>
            <a:ext cx="11033762" cy="451083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da-DK" sz="2400" b="1" dirty="0">
                <a:solidFill>
                  <a:schemeClr val="bg1"/>
                </a:solidFill>
              </a:rPr>
              <a:t>2. Bestyrelsens arbejde og opgaver – sammensætning og uafhængighed 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2BE4D0-BAF2-47B5-A335-2182FF7BC2BC}"/>
              </a:ext>
            </a:extLst>
          </p:cNvPr>
          <p:cNvSpPr/>
          <p:nvPr/>
        </p:nvSpPr>
        <p:spPr>
          <a:xfrm>
            <a:off x="3293745" y="792869"/>
            <a:ext cx="80600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200" b="1" dirty="0">
                <a:solidFill>
                  <a:srgbClr val="000000"/>
                </a:solidFill>
              </a:rPr>
              <a:t> </a:t>
            </a:r>
            <a:r>
              <a:rPr lang="da-DK" sz="1200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F70CBE7-6430-4C7C-874F-12D00949D95F}"/>
              </a:ext>
            </a:extLst>
          </p:cNvPr>
          <p:cNvSpPr/>
          <p:nvPr/>
        </p:nvSpPr>
        <p:spPr>
          <a:xfrm>
            <a:off x="4699221" y="1263072"/>
            <a:ext cx="694148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Elsebeth</a:t>
            </a: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Gerner</a:t>
            </a: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 Nielsen, 1960, </a:t>
            </a:r>
            <a:r>
              <a:rPr lang="en-GB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Kvinde</a:t>
            </a: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da-DK" sz="1400" b="1" dirty="0"/>
              <a:t>Kulturel iværksætter</a:t>
            </a:r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Stilling: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bestyrelsesmedlem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Dato for indtræden i bestyrelsen: 19</a:t>
            </a:r>
            <a:r>
              <a:rPr lang="da-DK" sz="1400" dirty="0"/>
              <a:t>.05.2022 </a:t>
            </a:r>
            <a:endParaRPr lang="da-DK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Den nuværende valgperiode udløber 2026 </a:t>
            </a: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Særlige kompetencer: Bestyrelsesarbejde i kulturelle instutioner og iværksætteri, netværk</a:t>
            </a: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Øvrige ledelseshverv: Oplyses ikke jf. beskrivelse under anbefaling 2.3.4 </a:t>
            </a:r>
          </a:p>
          <a:p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Bestyrelsesmedlemmet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er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uafhængig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Bestyrelsesmedlem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modtager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ikke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vederlag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4F0594-F9CF-4909-9867-EDE6C232B1D6}"/>
              </a:ext>
            </a:extLst>
          </p:cNvPr>
          <p:cNvSpPr/>
          <p:nvPr/>
        </p:nvSpPr>
        <p:spPr>
          <a:xfrm>
            <a:off x="4699221" y="3901313"/>
            <a:ext cx="694148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Christian Have, 1945, mand – </a:t>
            </a:r>
            <a:r>
              <a:rPr lang="en-GB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Kreativ</a:t>
            </a: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Direktør</a:t>
            </a: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Havn</a:t>
            </a: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 A/S</a:t>
            </a:r>
          </a:p>
          <a:p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Stilling: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Bestyrelsesmedlem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Dato for indtræden i bestyrelsen: 31.10.2018</a:t>
            </a: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Den nuværende valgperiode udløber 2024</a:t>
            </a: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Tidligere genvalg: Nej</a:t>
            </a: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Særlige kompetencer: Kommunikation, bestyrelsesarbejde i kultur institutioner, netværk </a:t>
            </a: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Øvrige ledelseshverv: Oplyses ikke jf. beskrivelse under anbefaling 2.3.4 </a:t>
            </a:r>
          </a:p>
          <a:p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Bestyrelsesmedlemmet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uafhængig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Bestyrelsesmedlem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modtager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ikke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vederlag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27568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17457A-87A4-4EA4-95D2-C5C608CF3554}"/>
              </a:ext>
            </a:extLst>
          </p:cNvPr>
          <p:cNvSpPr txBox="1">
            <a:spLocks/>
          </p:cNvSpPr>
          <p:nvPr/>
        </p:nvSpPr>
        <p:spPr>
          <a:xfrm>
            <a:off x="606948" y="814759"/>
            <a:ext cx="2572910" cy="578943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a-DK" sz="1300" dirty="0">
              <a:solidFill>
                <a:schemeClr val="bg1"/>
              </a:solidFill>
              <a:ea typeface="Verdana" panose="020B060403050404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20240D7-771D-4EB0-88E6-557D89121A9F}"/>
              </a:ext>
            </a:extLst>
          </p:cNvPr>
          <p:cNvSpPr txBox="1">
            <a:spLocks/>
          </p:cNvSpPr>
          <p:nvPr/>
        </p:nvSpPr>
        <p:spPr>
          <a:xfrm>
            <a:off x="3356071" y="1661333"/>
            <a:ext cx="7935402" cy="3657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a-DK" sz="1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EF66E01-BFDE-4E90-AEDA-A25E16615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48" y="253807"/>
            <a:ext cx="11033762" cy="451083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da-DK" sz="2400" b="1" dirty="0">
                <a:solidFill>
                  <a:schemeClr val="bg1"/>
                </a:solidFill>
              </a:rPr>
              <a:t>2. Bestyrelsens arbejde og opgaver – sammensætning og uafhængighed 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2BE4D0-BAF2-47B5-A335-2182FF7BC2BC}"/>
              </a:ext>
            </a:extLst>
          </p:cNvPr>
          <p:cNvSpPr/>
          <p:nvPr/>
        </p:nvSpPr>
        <p:spPr>
          <a:xfrm>
            <a:off x="3293745" y="792869"/>
            <a:ext cx="80600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200" b="1" dirty="0">
                <a:solidFill>
                  <a:srgbClr val="000000"/>
                </a:solidFill>
              </a:rPr>
              <a:t> </a:t>
            </a:r>
            <a:r>
              <a:rPr lang="da-DK" sz="1200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0047A54-8B1D-FE36-B119-EE5B0B0EDA16}"/>
              </a:ext>
            </a:extLst>
          </p:cNvPr>
          <p:cNvSpPr/>
          <p:nvPr/>
        </p:nvSpPr>
        <p:spPr>
          <a:xfrm>
            <a:off x="4699221" y="1263072"/>
            <a:ext cx="694148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/>
              <a:t>Anders Kolding, 1954, </a:t>
            </a:r>
            <a:r>
              <a:rPr lang="en-GB" sz="1400" b="1" dirty="0" err="1"/>
              <a:t>mand</a:t>
            </a:r>
            <a:r>
              <a:rPr lang="en-GB" sz="1400" b="1" dirty="0"/>
              <a:t> – </a:t>
            </a:r>
            <a:r>
              <a:rPr lang="en-GB" sz="1400" b="1" dirty="0" err="1"/>
              <a:t>konsulent</a:t>
            </a:r>
            <a:r>
              <a:rPr lang="en-GB" sz="1400" b="1" dirty="0"/>
              <a:t> </a:t>
            </a:r>
            <a:br>
              <a:rPr lang="en-GB" sz="1400" b="1" dirty="0"/>
            </a:br>
            <a:r>
              <a:rPr lang="en-GB" sz="1400" dirty="0"/>
              <a:t>Stilling: </a:t>
            </a:r>
            <a:r>
              <a:rPr lang="en-GB" sz="1400" dirty="0" err="1"/>
              <a:t>Bestyrelsesmedlem</a:t>
            </a:r>
            <a:br>
              <a:rPr lang="en-GB" sz="1400" dirty="0"/>
            </a:br>
            <a:r>
              <a:rPr lang="en-GB" sz="1400" dirty="0"/>
              <a:t>Dato for </a:t>
            </a:r>
            <a:r>
              <a:rPr lang="en-GB" sz="1400" dirty="0" err="1"/>
              <a:t>indtræden</a:t>
            </a:r>
            <a:r>
              <a:rPr lang="en-GB" sz="1400" dirty="0"/>
              <a:t> </a:t>
            </a:r>
            <a:r>
              <a:rPr lang="en-GB" sz="1400" dirty="0" err="1"/>
              <a:t>i</a:t>
            </a:r>
            <a:r>
              <a:rPr lang="en-GB" sz="1400" dirty="0"/>
              <a:t> </a:t>
            </a:r>
            <a:r>
              <a:rPr lang="en-GB" sz="1400" dirty="0" err="1"/>
              <a:t>bestyrelsen</a:t>
            </a:r>
            <a:r>
              <a:rPr lang="en-GB" sz="1400" dirty="0"/>
              <a:t>: 19-05-2022</a:t>
            </a:r>
            <a:br>
              <a:rPr lang="en-GB" sz="1400" dirty="0"/>
            </a:br>
            <a:r>
              <a:rPr lang="en-GB" sz="1400" dirty="0"/>
              <a:t>Den </a:t>
            </a:r>
            <a:r>
              <a:rPr lang="en-GB" sz="1400" dirty="0" err="1"/>
              <a:t>nuværende</a:t>
            </a:r>
            <a:r>
              <a:rPr lang="en-GB" sz="1400" dirty="0"/>
              <a:t> </a:t>
            </a:r>
            <a:r>
              <a:rPr lang="en-GB" sz="1400" dirty="0" err="1"/>
              <a:t>valgperiode</a:t>
            </a:r>
            <a:r>
              <a:rPr lang="en-GB" sz="1400" dirty="0"/>
              <a:t> </a:t>
            </a:r>
            <a:r>
              <a:rPr lang="en-GB" sz="1400" dirty="0" err="1"/>
              <a:t>udløber</a:t>
            </a:r>
            <a:r>
              <a:rPr lang="en-GB" sz="1400" dirty="0"/>
              <a:t> </a:t>
            </a:r>
            <a:r>
              <a:rPr lang="en-GB" sz="1400" dirty="0" err="1"/>
              <a:t>til</a:t>
            </a:r>
            <a:r>
              <a:rPr lang="en-GB" sz="1400" dirty="0"/>
              <a:t> </a:t>
            </a:r>
            <a:r>
              <a:rPr lang="en-GB" sz="1400" dirty="0" err="1"/>
              <a:t>generalforsamlingen</a:t>
            </a:r>
            <a:r>
              <a:rPr lang="en-GB" sz="1400" dirty="0"/>
              <a:t> 2026</a:t>
            </a:r>
            <a:br>
              <a:rPr lang="en-GB" sz="1400" dirty="0"/>
            </a:br>
            <a:r>
              <a:rPr lang="en-GB" sz="1400" dirty="0" err="1"/>
              <a:t>Særlige</a:t>
            </a:r>
            <a:r>
              <a:rPr lang="en-GB" sz="1400" dirty="0"/>
              <a:t> </a:t>
            </a:r>
            <a:r>
              <a:rPr lang="en-GB" sz="1400" dirty="0" err="1"/>
              <a:t>kompetencer</a:t>
            </a:r>
            <a:r>
              <a:rPr lang="en-GB" sz="1400" dirty="0"/>
              <a:t>: </a:t>
            </a:r>
            <a:r>
              <a:rPr lang="en-GB" sz="1400" dirty="0" err="1"/>
              <a:t>kommunikation</a:t>
            </a:r>
            <a:r>
              <a:rPr lang="en-GB" sz="1400" dirty="0"/>
              <a:t>, </a:t>
            </a:r>
            <a:r>
              <a:rPr lang="en-GB" sz="1400" dirty="0" err="1"/>
              <a:t>bestyrelsesarbejde</a:t>
            </a:r>
            <a:r>
              <a:rPr lang="en-GB" sz="1400" dirty="0"/>
              <a:t> </a:t>
            </a:r>
            <a:r>
              <a:rPr lang="en-GB" sz="1400" dirty="0" err="1"/>
              <a:t>og</a:t>
            </a:r>
            <a:r>
              <a:rPr lang="en-GB" sz="1400" dirty="0"/>
              <a:t> </a:t>
            </a:r>
            <a:r>
              <a:rPr lang="en-GB" sz="1400" dirty="0" err="1"/>
              <a:t>netværk</a:t>
            </a:r>
            <a:br>
              <a:rPr lang="en-GB" sz="1400" dirty="0"/>
            </a:br>
            <a:r>
              <a:rPr lang="en-GB" sz="1400" dirty="0" err="1"/>
              <a:t>Øvrige</a:t>
            </a:r>
            <a:r>
              <a:rPr lang="en-GB" sz="1400" dirty="0"/>
              <a:t> </a:t>
            </a:r>
            <a:r>
              <a:rPr lang="en-GB" sz="1400" dirty="0" err="1"/>
              <a:t>ledelseserhverv</a:t>
            </a:r>
            <a:r>
              <a:rPr lang="en-GB" sz="1400" dirty="0"/>
              <a:t>: </a:t>
            </a:r>
            <a:r>
              <a:rPr lang="en-GB" sz="1400" dirty="0" err="1"/>
              <a:t>Oplyses</a:t>
            </a:r>
            <a:r>
              <a:rPr lang="en-GB" sz="1400" dirty="0"/>
              <a:t> </a:t>
            </a:r>
            <a:r>
              <a:rPr lang="en-GB" sz="1400" dirty="0" err="1"/>
              <a:t>ikke</a:t>
            </a:r>
            <a:r>
              <a:rPr lang="en-GB" sz="1400" dirty="0"/>
              <a:t> </a:t>
            </a:r>
            <a:r>
              <a:rPr lang="en-GB" sz="1400" dirty="0" err="1"/>
              <a:t>jf</a:t>
            </a:r>
            <a:r>
              <a:rPr lang="en-GB" sz="1400" dirty="0"/>
              <a:t>. </a:t>
            </a:r>
            <a:r>
              <a:rPr lang="en-GB" sz="1400" dirty="0" err="1"/>
              <a:t>beskrivelse</a:t>
            </a:r>
            <a:r>
              <a:rPr lang="en-GB" sz="1400" dirty="0"/>
              <a:t> under </a:t>
            </a:r>
            <a:r>
              <a:rPr lang="en-GB" sz="1400" dirty="0" err="1"/>
              <a:t>anbefaling</a:t>
            </a:r>
            <a:r>
              <a:rPr lang="en-GB" sz="1400" dirty="0"/>
              <a:t> 2.3.4</a:t>
            </a:r>
            <a:br>
              <a:rPr lang="en-GB" sz="1400" dirty="0"/>
            </a:br>
            <a:r>
              <a:rPr lang="en-GB" sz="1400" dirty="0" err="1"/>
              <a:t>Bestyrelsesmedlemmet</a:t>
            </a:r>
            <a:r>
              <a:rPr lang="en-GB" sz="1400" dirty="0"/>
              <a:t> er </a:t>
            </a:r>
            <a:r>
              <a:rPr lang="en-GB" sz="1400" dirty="0" err="1"/>
              <a:t>uafhængig</a:t>
            </a:r>
            <a:r>
              <a:rPr lang="en-GB" sz="1400" dirty="0"/>
              <a:t>.</a:t>
            </a:r>
            <a:br>
              <a:rPr lang="en-GB" sz="1400" dirty="0"/>
            </a:br>
            <a:r>
              <a:rPr lang="en-GB" sz="1400" dirty="0" err="1"/>
              <a:t>Bestyrelsesmedlem</a:t>
            </a:r>
            <a:r>
              <a:rPr lang="en-GB" sz="1400" dirty="0"/>
              <a:t> </a:t>
            </a:r>
            <a:r>
              <a:rPr lang="en-GB" sz="1400" dirty="0" err="1"/>
              <a:t>modtager</a:t>
            </a:r>
            <a:r>
              <a:rPr lang="en-GB" sz="1400" dirty="0"/>
              <a:t> </a:t>
            </a:r>
            <a:r>
              <a:rPr lang="en-GB" sz="1400" dirty="0" err="1"/>
              <a:t>ikke</a:t>
            </a:r>
            <a:r>
              <a:rPr lang="en-GB" sz="1400" dirty="0"/>
              <a:t> </a:t>
            </a:r>
            <a:r>
              <a:rPr lang="en-GB" sz="1400" dirty="0" err="1"/>
              <a:t>vederlag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9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17457A-87A4-4EA4-95D2-C5C608CF3554}"/>
              </a:ext>
            </a:extLst>
          </p:cNvPr>
          <p:cNvSpPr txBox="1">
            <a:spLocks/>
          </p:cNvSpPr>
          <p:nvPr/>
        </p:nvSpPr>
        <p:spPr>
          <a:xfrm>
            <a:off x="606948" y="814759"/>
            <a:ext cx="2572910" cy="578943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  <a:ea typeface="Verdana" panose="020B0604030504040204" pitchFamily="34" charset="0"/>
              </a:rPr>
              <a:t>3. Ledelsensvederlag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  <a:ea typeface="Verdana" panose="020B0604030504040204" pitchFamily="34" charset="0"/>
              </a:rPr>
              <a:t>3.1.1 Anbefaling følges delvis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  <a:ea typeface="Verdana" panose="020B0604030504040204" pitchFamily="34" charset="0"/>
              </a:rPr>
              <a:t>For vederlag for Direktionen følges 3.1.1. 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  <a:ea typeface="Verdana" panose="020B0604030504040204" pitchFamily="34" charset="0"/>
              </a:rPr>
              <a:t>Bestyrelsen modtager pt. ikke vederlag gundet institutionen størrelse. Det er dog en klar målsætning at vilkår ændres i takt med udviklingen af fonds aktiviteter </a:t>
            </a:r>
          </a:p>
          <a:p>
            <a:pPr marL="0" indent="0">
              <a:buNone/>
            </a:pPr>
            <a:endParaRPr lang="da-DK" sz="1300" dirty="0">
              <a:solidFill>
                <a:schemeClr val="bg1"/>
              </a:solidFill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  <a:ea typeface="Verdana" panose="020B0604030504040204" pitchFamily="34" charset="0"/>
              </a:rPr>
              <a:t>3.1.2 Anbefaling følges</a:t>
            </a:r>
          </a:p>
          <a:p>
            <a:pPr marL="0" indent="0">
              <a:buNone/>
            </a:pPr>
            <a:r>
              <a:rPr lang="da-DK" sz="1300" dirty="0">
                <a:solidFill>
                  <a:schemeClr val="bg1"/>
                </a:solidFill>
                <a:ea typeface="Verdana" panose="020B0604030504040204" pitchFamily="34" charset="0"/>
              </a:rPr>
              <a:t>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20240D7-771D-4EB0-88E6-557D89121A9F}"/>
              </a:ext>
            </a:extLst>
          </p:cNvPr>
          <p:cNvSpPr txBox="1">
            <a:spLocks/>
          </p:cNvSpPr>
          <p:nvPr/>
        </p:nvSpPr>
        <p:spPr>
          <a:xfrm>
            <a:off x="3356071" y="1661333"/>
            <a:ext cx="7935402" cy="3657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a-DK" sz="1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EF66E01-BFDE-4E90-AEDA-A25E16615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948" y="253807"/>
            <a:ext cx="11033762" cy="451083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da-DK" sz="2400" b="1" dirty="0">
                <a:solidFill>
                  <a:schemeClr val="bg1"/>
                </a:solidFill>
              </a:rPr>
              <a:t>3. Ledelsens vederlag 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2BE4D0-BAF2-47B5-A335-2182FF7BC2BC}"/>
              </a:ext>
            </a:extLst>
          </p:cNvPr>
          <p:cNvSpPr/>
          <p:nvPr/>
        </p:nvSpPr>
        <p:spPr>
          <a:xfrm>
            <a:off x="3293745" y="792869"/>
            <a:ext cx="80600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200" b="1" dirty="0">
                <a:solidFill>
                  <a:srgbClr val="000000"/>
                </a:solidFill>
              </a:rPr>
              <a:t> </a:t>
            </a:r>
            <a:r>
              <a:rPr lang="da-DK" sz="1200" dirty="0">
                <a:solidFill>
                  <a:srgbClr val="000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732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2226</TotalTime>
  <Words>804</Words>
  <Application>Microsoft Macintosh PowerPoint</Application>
  <PresentationFormat>Widescreen</PresentationFormat>
  <Paragraphs>108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Guldagergaards redegørelse om god fondsledelse jvf. årsregnskabsloven § 77a</vt:lpstr>
      <vt:lpstr>1. Åbenhed og kommunikation</vt:lpstr>
      <vt:lpstr>2. Bestyrelsens arbejde og opgaver – bestyrelsens årshjul</vt:lpstr>
      <vt:lpstr>2. Bestyrelsens arbejde og opgaver – sammensætning og uafhængighed </vt:lpstr>
      <vt:lpstr>2. Bestyrelsens arbejde og opgaver – sammensætning og uafhængighed </vt:lpstr>
      <vt:lpstr>2. Bestyrelsens arbejde og opgaver – sammensætning og uafhængighed </vt:lpstr>
      <vt:lpstr>3. Ledelsens vederlag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Lindhardt</dc:creator>
  <cp:lastModifiedBy>Anna Olesen</cp:lastModifiedBy>
  <cp:revision>44</cp:revision>
  <dcterms:created xsi:type="dcterms:W3CDTF">2021-03-27T05:26:20Z</dcterms:created>
  <dcterms:modified xsi:type="dcterms:W3CDTF">2022-07-27T11:02:46Z</dcterms:modified>
</cp:coreProperties>
</file>